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rial Black" panose="020B0A04020102020204" pitchFamily="3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Rockwell" panose="02060603020205020403" pitchFamily="18" charset="0"/>
      <p:regular r:id="rId19"/>
      <p:bold r:id="rId20"/>
      <p:italic r:id="rId21"/>
      <p:boldItalic r:id="rId22"/>
    </p:embeddedFont>
    <p:embeddedFont>
      <p:font typeface="Sora Light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i2Jvfn3xmbLg8YMyqApzSaQtjX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F6C8C0-661C-4F26-BADE-EFBFDD79B931}">
  <a:tblStyle styleId="{2EF6C8C0-661C-4F26-BADE-EFBFDD79B931}" styleName="Table_0">
    <a:wholeTbl>
      <a:tcTxStyle b="off" i="off">
        <a:font>
          <a:latin typeface="Rockwell"/>
          <a:ea typeface="Rockwell"/>
          <a:cs typeface="Rockwel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EE7E6"/>
          </a:solidFill>
        </a:fill>
      </a:tcStyle>
    </a:wholeTbl>
    <a:band1H>
      <a:tcTxStyle/>
      <a:tcStyle>
        <a:tcBdr/>
        <a:fill>
          <a:solidFill>
            <a:srgbClr val="FCCB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CCB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Rockwell"/>
          <a:ea typeface="Rockwell"/>
          <a:cs typeface="Rockwel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Rockwell"/>
          <a:ea typeface="Rockwell"/>
          <a:cs typeface="Rockwel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Rockwell"/>
          <a:ea typeface="Rockwell"/>
          <a:cs typeface="Rockwel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Rockwell"/>
          <a:ea typeface="Rockwell"/>
          <a:cs typeface="Rockwel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2" name="Google Shape;342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2" name="Google Shape;452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3" name="Google Shape;353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9" name="Google Shape;369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3" name="Google Shape;383;p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0" name="Google Shape;410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1" name="Google Shape;411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8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:notes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22"/>
          <p:cNvGrpSpPr/>
          <p:nvPr/>
        </p:nvGrpSpPr>
        <p:grpSpPr>
          <a:xfrm>
            <a:off x="-395608" y="-71251"/>
            <a:ext cx="15019021" cy="8308558"/>
            <a:chOff x="-329674" y="-51881"/>
            <a:chExt cx="12515851" cy="6923798"/>
          </a:xfrm>
        </p:grpSpPr>
        <p:sp>
          <p:nvSpPr>
            <p:cNvPr id="85" name="Google Shape;85;p22"/>
            <p:cNvSpPr/>
            <p:nvPr/>
          </p:nvSpPr>
          <p:spPr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l" t="t" r="r" b="b"/>
              <a:pathLst>
                <a:path w="2038" h="1169" extrusionOk="0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l" t="t" r="r" b="b"/>
              <a:pathLst>
                <a:path w="1549" h="1017" extrusionOk="0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l" t="t" r="r" b="b"/>
              <a:pathLst>
                <a:path w="1688" h="1066" extrusionOk="0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l" t="t" r="r" b="b"/>
              <a:pathLst>
                <a:path w="2171" h="1326" extrusionOk="0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l" t="t" r="r" b="b"/>
              <a:pathLst>
                <a:path w="2330" h="1452" extrusionOk="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l" t="t" r="r" b="b"/>
              <a:pathLst>
                <a:path w="1216" h="1436" extrusionOk="0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l" t="t" r="r" b="b"/>
              <a:pathLst>
                <a:path w="222" h="129" extrusionOk="0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l" t="t" r="r" b="b"/>
              <a:pathLst>
                <a:path w="1174" h="1440" extrusionOk="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l" t="t" r="r" b="b"/>
              <a:pathLst>
                <a:path w="125" h="74" extrusionOk="0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l" t="t" r="r" b="b"/>
              <a:pathLst>
                <a:path w="1155" h="1440" extrusionOk="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l" t="t" r="r" b="b"/>
              <a:pathLst>
                <a:path w="1160" h="1441" extrusionOk="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2"/>
            <p:cNvSpPr/>
            <p:nvPr/>
          </p:nvSpPr>
          <p:spPr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l" t="t" r="r" b="b"/>
              <a:pathLst>
                <a:path w="1137" h="1440" extrusionOk="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l" t="t" r="r" b="b"/>
              <a:pathLst>
                <a:path w="1058" h="1439" extrusionOk="0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l" t="t" r="r" b="b"/>
              <a:pathLst>
                <a:path w="718" h="575" extrusionOk="0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l" t="t" r="r" b="b"/>
              <a:pathLst>
                <a:path w="620" h="536" extrusionOk="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l" t="t" r="r" b="b"/>
              <a:pathLst>
                <a:path w="455" h="285" extrusionOk="0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l" t="t" r="r" b="b"/>
              <a:pathLst>
                <a:path w="188" h="112" extrusionOk="0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22"/>
          <p:cNvGrpSpPr/>
          <p:nvPr/>
        </p:nvGrpSpPr>
        <p:grpSpPr>
          <a:xfrm>
            <a:off x="3911455" y="1423780"/>
            <a:ext cx="6799374" cy="5373520"/>
            <a:chOff x="3259545" y="1186483"/>
            <a:chExt cx="5666145" cy="4477933"/>
          </a:xfrm>
        </p:grpSpPr>
        <p:sp>
          <p:nvSpPr>
            <p:cNvPr id="105" name="Google Shape;105;p22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4013059" y="2489676"/>
            <a:ext cx="6588269" cy="202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5280"/>
              <a:buFont typeface="Calibri"/>
              <a:buNone/>
              <a:defRPr sz="528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4013058" y="4616221"/>
            <a:ext cx="6588268" cy="1660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2376"/>
              <a:buNone/>
              <a:defRPr sz="2160">
                <a:solidFill>
                  <a:srgbClr val="FFFEF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376"/>
              <a:buNone/>
              <a:defRPr sz="216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376"/>
              <a:buNone/>
              <a:defRPr sz="216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23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115" name="Google Shape;115;p23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23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137" name="Google Shape;137;p23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1066800" y="2807603"/>
            <a:ext cx="4200994" cy="2964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8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body" idx="1"/>
          </p:nvPr>
        </p:nvSpPr>
        <p:spPr>
          <a:xfrm>
            <a:off x="6145054" y="963825"/>
            <a:ext cx="7523509" cy="2859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body" idx="2"/>
          </p:nvPr>
        </p:nvSpPr>
        <p:spPr>
          <a:xfrm>
            <a:off x="6142137" y="4406595"/>
            <a:ext cx="7526426" cy="286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24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148" name="Google Shape;148;p24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4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4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4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4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24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170" name="Google Shape;170;p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4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24"/>
          <p:cNvSpPr txBox="1">
            <a:spLocks noGrp="1"/>
          </p:cNvSpPr>
          <p:nvPr>
            <p:ph type="title"/>
          </p:nvPr>
        </p:nvSpPr>
        <p:spPr>
          <a:xfrm>
            <a:off x="1066801" y="2836699"/>
            <a:ext cx="4200994" cy="2952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8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4"/>
          <p:cNvSpPr txBox="1">
            <a:spLocks noGrp="1"/>
          </p:cNvSpPr>
          <p:nvPr>
            <p:ph type="body" idx="1"/>
          </p:nvPr>
        </p:nvSpPr>
        <p:spPr>
          <a:xfrm>
            <a:off x="6150164" y="963822"/>
            <a:ext cx="7518106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904"/>
              <a:buNone/>
              <a:defRPr sz="2640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640"/>
              <a:buNone/>
              <a:defRPr sz="24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376"/>
              <a:buNone/>
              <a:defRPr sz="216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9pPr>
          </a:lstStyle>
          <a:p>
            <a:endParaRPr/>
          </a:p>
        </p:txBody>
      </p:sp>
      <p:sp>
        <p:nvSpPr>
          <p:cNvPr id="175" name="Google Shape;175;p24"/>
          <p:cNvSpPr txBox="1">
            <a:spLocks noGrp="1"/>
          </p:cNvSpPr>
          <p:nvPr>
            <p:ph type="body" idx="2"/>
          </p:nvPr>
        </p:nvSpPr>
        <p:spPr>
          <a:xfrm>
            <a:off x="6150366" y="1786782"/>
            <a:ext cx="7517220" cy="203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76" name="Google Shape;176;p24"/>
          <p:cNvSpPr txBox="1">
            <a:spLocks noGrp="1"/>
          </p:cNvSpPr>
          <p:nvPr>
            <p:ph type="body" idx="3"/>
          </p:nvPr>
        </p:nvSpPr>
        <p:spPr>
          <a:xfrm>
            <a:off x="6142384" y="4399064"/>
            <a:ext cx="7517297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904"/>
              <a:buNone/>
              <a:defRPr sz="2640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640"/>
              <a:buNone/>
              <a:defRPr sz="24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376"/>
              <a:buNone/>
              <a:defRPr sz="216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 b="1"/>
            </a:lvl9pPr>
          </a:lstStyle>
          <a:p>
            <a:endParaRPr/>
          </a:p>
        </p:txBody>
      </p:sp>
      <p:sp>
        <p:nvSpPr>
          <p:cNvPr id="177" name="Google Shape;177;p24"/>
          <p:cNvSpPr txBox="1">
            <a:spLocks noGrp="1"/>
          </p:cNvSpPr>
          <p:nvPr>
            <p:ph type="body" idx="4"/>
          </p:nvPr>
        </p:nvSpPr>
        <p:spPr>
          <a:xfrm>
            <a:off x="6142136" y="5222024"/>
            <a:ext cx="7518706" cy="2044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4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25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183" name="Google Shape;183;p25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5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5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5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5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5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5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5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5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5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5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5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5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5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5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5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5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5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5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204;p25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205" name="Google Shape;205;p25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5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5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" name="Google Shape;208;p25"/>
          <p:cNvSpPr txBox="1">
            <a:spLocks noGrp="1"/>
          </p:cNvSpPr>
          <p:nvPr>
            <p:ph type="title"/>
          </p:nvPr>
        </p:nvSpPr>
        <p:spPr>
          <a:xfrm>
            <a:off x="1066359" y="2819910"/>
            <a:ext cx="4201435" cy="2947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8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5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5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5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26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214" name="Google Shape;214;p26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6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26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236" name="Google Shape;236;p26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26"/>
          <p:cNvSpPr txBox="1">
            <a:spLocks noGrp="1"/>
          </p:cNvSpPr>
          <p:nvPr>
            <p:ph type="title"/>
          </p:nvPr>
        </p:nvSpPr>
        <p:spPr>
          <a:xfrm>
            <a:off x="1066358" y="2822431"/>
            <a:ext cx="4201436" cy="1467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3840"/>
              <a:buFont typeface="Calibri"/>
              <a:buNone/>
              <a:defRPr sz="384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6"/>
          <p:cNvSpPr txBox="1">
            <a:spLocks noGrp="1"/>
          </p:cNvSpPr>
          <p:nvPr>
            <p:ph type="body" idx="1"/>
          </p:nvPr>
        </p:nvSpPr>
        <p:spPr>
          <a:xfrm>
            <a:off x="6131980" y="963371"/>
            <a:ext cx="7530042" cy="6299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241" name="Google Shape;241;p26"/>
          <p:cNvSpPr txBox="1">
            <a:spLocks noGrp="1"/>
          </p:cNvSpPr>
          <p:nvPr>
            <p:ph type="body" idx="2"/>
          </p:nvPr>
        </p:nvSpPr>
        <p:spPr>
          <a:xfrm>
            <a:off x="1066358" y="4296223"/>
            <a:ext cx="4201436" cy="1465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2112"/>
              <a:buNone/>
              <a:defRPr sz="1920">
                <a:solidFill>
                  <a:srgbClr val="FFFEF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48"/>
              <a:buNone/>
              <a:defRPr sz="1679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84"/>
              <a:buNone/>
              <a:defRPr sz="144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9pPr>
          </a:lstStyle>
          <a:p>
            <a:endParaRPr/>
          </a:p>
        </p:txBody>
      </p:sp>
      <p:sp>
        <p:nvSpPr>
          <p:cNvPr id="242" name="Google Shape;242;p26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6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6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27"/>
          <p:cNvGrpSpPr/>
          <p:nvPr/>
        </p:nvGrpSpPr>
        <p:grpSpPr>
          <a:xfrm>
            <a:off x="-395608" y="-71251"/>
            <a:ext cx="15019021" cy="8308558"/>
            <a:chOff x="-329674" y="-51881"/>
            <a:chExt cx="12515851" cy="6923798"/>
          </a:xfrm>
        </p:grpSpPr>
        <p:sp>
          <p:nvSpPr>
            <p:cNvPr id="247" name="Google Shape;247;p27"/>
            <p:cNvSpPr/>
            <p:nvPr/>
          </p:nvSpPr>
          <p:spPr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l" t="t" r="r" b="b"/>
              <a:pathLst>
                <a:path w="2038" h="1169" extrusionOk="0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l" t="t" r="r" b="b"/>
              <a:pathLst>
                <a:path w="1549" h="1017" extrusionOk="0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7"/>
            <p:cNvSpPr/>
            <p:nvPr/>
          </p:nvSpPr>
          <p:spPr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l" t="t" r="r" b="b"/>
              <a:pathLst>
                <a:path w="1688" h="1066" extrusionOk="0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7"/>
            <p:cNvSpPr/>
            <p:nvPr/>
          </p:nvSpPr>
          <p:spPr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l" t="t" r="r" b="b"/>
              <a:pathLst>
                <a:path w="2171" h="1326" extrusionOk="0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7"/>
            <p:cNvSpPr/>
            <p:nvPr/>
          </p:nvSpPr>
          <p:spPr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l" t="t" r="r" b="b"/>
              <a:pathLst>
                <a:path w="2330" h="1452" extrusionOk="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7"/>
            <p:cNvSpPr/>
            <p:nvPr/>
          </p:nvSpPr>
          <p:spPr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l" t="t" r="r" b="b"/>
              <a:pathLst>
                <a:path w="1216" h="1436" extrusionOk="0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l" t="t" r="r" b="b"/>
              <a:pathLst>
                <a:path w="222" h="129" extrusionOk="0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l" t="t" r="r" b="b"/>
              <a:pathLst>
                <a:path w="1174" h="1440" extrusionOk="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l" t="t" r="r" b="b"/>
              <a:pathLst>
                <a:path w="125" h="74" extrusionOk="0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l" t="t" r="r" b="b"/>
              <a:pathLst>
                <a:path w="1155" h="1440" extrusionOk="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l" t="t" r="r" b="b"/>
              <a:pathLst>
                <a:path w="1160" h="1441" extrusionOk="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l" t="t" r="r" b="b"/>
              <a:pathLst>
                <a:path w="1137" h="1440" extrusionOk="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l" t="t" r="r" b="b"/>
              <a:pathLst>
                <a:path w="1058" h="1439" extrusionOk="0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l" t="t" r="r" b="b"/>
              <a:pathLst>
                <a:path w="718" h="575" extrusionOk="0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l" t="t" r="r" b="b"/>
              <a:pathLst>
                <a:path w="620" h="536" extrusionOk="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l" t="t" r="r" b="b"/>
              <a:pathLst>
                <a:path w="455" h="285" extrusionOk="0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l" t="t" r="r" b="b"/>
              <a:pathLst>
                <a:path w="188" h="112" extrusionOk="0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" name="Google Shape;266;p27"/>
          <p:cNvGrpSpPr/>
          <p:nvPr/>
        </p:nvGrpSpPr>
        <p:grpSpPr>
          <a:xfrm>
            <a:off x="966403" y="2037998"/>
            <a:ext cx="7129848" cy="4164505"/>
            <a:chOff x="805336" y="1698331"/>
            <a:chExt cx="5941540" cy="3470421"/>
          </a:xfrm>
        </p:grpSpPr>
        <p:sp>
          <p:nvSpPr>
            <p:cNvPr id="267" name="Google Shape;267;p27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7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7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7"/>
          <p:cNvSpPr>
            <a:spLocks noGrp="1"/>
          </p:cNvSpPr>
          <p:nvPr>
            <p:ph type="pic" idx="2"/>
          </p:nvPr>
        </p:nvSpPr>
        <p:spPr>
          <a:xfrm>
            <a:off x="9052212" y="0"/>
            <a:ext cx="5578188" cy="8229600"/>
          </a:xfrm>
          <a:prstGeom prst="rect">
            <a:avLst/>
          </a:prstGeom>
          <a:solidFill>
            <a:srgbClr val="FEFEFE"/>
          </a:solidFill>
          <a:ln>
            <a:noFill/>
          </a:ln>
        </p:spPr>
      </p:sp>
      <p:sp>
        <p:nvSpPr>
          <p:cNvPr id="271" name="Google Shape;271;p27"/>
          <p:cNvSpPr txBox="1">
            <a:spLocks noGrp="1"/>
          </p:cNvSpPr>
          <p:nvPr>
            <p:ph type="title"/>
          </p:nvPr>
        </p:nvSpPr>
        <p:spPr>
          <a:xfrm>
            <a:off x="1062532" y="2832306"/>
            <a:ext cx="6931975" cy="1413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320"/>
              <a:buFont typeface="Calibri"/>
              <a:buNone/>
              <a:defRPr sz="432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27"/>
          <p:cNvSpPr txBox="1">
            <a:spLocks noGrp="1"/>
          </p:cNvSpPr>
          <p:nvPr>
            <p:ph type="body" idx="1"/>
          </p:nvPr>
        </p:nvSpPr>
        <p:spPr>
          <a:xfrm>
            <a:off x="1062532" y="4254014"/>
            <a:ext cx="6931975" cy="1529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2376"/>
              <a:buNone/>
              <a:defRPr sz="2160">
                <a:solidFill>
                  <a:srgbClr val="FFFEF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48"/>
              <a:buNone/>
              <a:defRPr sz="1679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84"/>
              <a:buNone/>
              <a:defRPr sz="144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20"/>
              <a:buNone/>
              <a:defRPr sz="1200"/>
            </a:lvl9pPr>
          </a:lstStyle>
          <a:p>
            <a:endParaRPr/>
          </a:p>
        </p:txBody>
      </p:sp>
      <p:sp>
        <p:nvSpPr>
          <p:cNvPr id="273" name="Google Shape;273;p27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7130644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7"/>
          <p:cNvSpPr txBox="1">
            <a:spLocks noGrp="1"/>
          </p:cNvSpPr>
          <p:nvPr>
            <p:ph type="sldNum" idx="12"/>
          </p:nvPr>
        </p:nvSpPr>
        <p:spPr>
          <a:xfrm>
            <a:off x="6994052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28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278" name="Google Shape;278;p28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28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300" name="Google Shape;300;p28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" name="Google Shape;303;p28"/>
          <p:cNvSpPr txBox="1">
            <a:spLocks noGrp="1"/>
          </p:cNvSpPr>
          <p:nvPr>
            <p:ph type="title"/>
          </p:nvPr>
        </p:nvSpPr>
        <p:spPr>
          <a:xfrm>
            <a:off x="1066359" y="2819911"/>
            <a:ext cx="4201435" cy="2947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8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28"/>
          <p:cNvSpPr txBox="1">
            <a:spLocks noGrp="1"/>
          </p:cNvSpPr>
          <p:nvPr>
            <p:ph type="body" idx="1"/>
          </p:nvPr>
        </p:nvSpPr>
        <p:spPr>
          <a:xfrm rot="5400000">
            <a:off x="6742747" y="342896"/>
            <a:ext cx="6308508" cy="7530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305" name="Google Shape;305;p28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8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28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29"/>
          <p:cNvGrpSpPr/>
          <p:nvPr/>
        </p:nvGrpSpPr>
        <p:grpSpPr>
          <a:xfrm flipH="1">
            <a:off x="0" y="0"/>
            <a:ext cx="15100937" cy="8223886"/>
            <a:chOff x="-417513" y="0"/>
            <a:chExt cx="12584114" cy="6853238"/>
          </a:xfrm>
        </p:grpSpPr>
        <p:sp>
          <p:nvSpPr>
            <p:cNvPr id="310" name="Google Shape;310;p29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29"/>
          <p:cNvGrpSpPr/>
          <p:nvPr/>
        </p:nvGrpSpPr>
        <p:grpSpPr>
          <a:xfrm>
            <a:off x="9262738" y="2039507"/>
            <a:ext cx="4409371" cy="4164505"/>
            <a:chOff x="697883" y="1816768"/>
            <a:chExt cx="3674476" cy="3470421"/>
          </a:xfrm>
        </p:grpSpPr>
        <p:sp>
          <p:nvSpPr>
            <p:cNvPr id="332" name="Google Shape;332;p2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29"/>
          <p:cNvSpPr txBox="1">
            <a:spLocks noGrp="1"/>
          </p:cNvSpPr>
          <p:nvPr>
            <p:ph type="title"/>
          </p:nvPr>
        </p:nvSpPr>
        <p:spPr>
          <a:xfrm rot="5400000">
            <a:off x="9995777" y="2193058"/>
            <a:ext cx="2947730" cy="420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8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9"/>
          <p:cNvSpPr txBox="1">
            <a:spLocks noGrp="1"/>
          </p:cNvSpPr>
          <p:nvPr>
            <p:ph type="body" idx="1"/>
          </p:nvPr>
        </p:nvSpPr>
        <p:spPr>
          <a:xfrm rot="5400000">
            <a:off x="1570088" y="351342"/>
            <a:ext cx="6308764" cy="7522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337" name="Google Shape;337;p29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9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9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20"/>
          <p:cNvGrpSpPr/>
          <p:nvPr/>
        </p:nvGrpSpPr>
        <p:grpSpPr>
          <a:xfrm>
            <a:off x="-395608" y="-71251"/>
            <a:ext cx="15019021" cy="8308558"/>
            <a:chOff x="-329674" y="-51881"/>
            <a:chExt cx="12515851" cy="6923798"/>
          </a:xfrm>
        </p:grpSpPr>
        <p:sp>
          <p:nvSpPr>
            <p:cNvPr id="23" name="Google Shape;23;p20"/>
            <p:cNvSpPr/>
            <p:nvPr/>
          </p:nvSpPr>
          <p:spPr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l" t="t" r="r" b="b"/>
              <a:pathLst>
                <a:path w="2038" h="1169" extrusionOk="0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0"/>
            <p:cNvSpPr/>
            <p:nvPr/>
          </p:nvSpPr>
          <p:spPr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l" t="t" r="r" b="b"/>
              <a:pathLst>
                <a:path w="1549" h="1017" extrusionOk="0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0"/>
            <p:cNvSpPr/>
            <p:nvPr/>
          </p:nvSpPr>
          <p:spPr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l" t="t" r="r" b="b"/>
              <a:pathLst>
                <a:path w="1688" h="1066" extrusionOk="0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0"/>
            <p:cNvSpPr/>
            <p:nvPr/>
          </p:nvSpPr>
          <p:spPr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l" t="t" r="r" b="b"/>
              <a:pathLst>
                <a:path w="2171" h="1326" extrusionOk="0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0"/>
            <p:cNvSpPr/>
            <p:nvPr/>
          </p:nvSpPr>
          <p:spPr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0"/>
            <p:cNvSpPr/>
            <p:nvPr/>
          </p:nvSpPr>
          <p:spPr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l" t="t" r="r" b="b"/>
              <a:pathLst>
                <a:path w="2330" h="1452" extrusionOk="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0"/>
            <p:cNvSpPr/>
            <p:nvPr/>
          </p:nvSpPr>
          <p:spPr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l" t="t" r="r" b="b"/>
              <a:pathLst>
                <a:path w="1216" h="1436" extrusionOk="0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0"/>
            <p:cNvSpPr/>
            <p:nvPr/>
          </p:nvSpPr>
          <p:spPr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l" t="t" r="r" b="b"/>
              <a:pathLst>
                <a:path w="222" h="129" extrusionOk="0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0"/>
            <p:cNvSpPr/>
            <p:nvPr/>
          </p:nvSpPr>
          <p:spPr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l" t="t" r="r" b="b"/>
              <a:pathLst>
                <a:path w="1174" h="1440" extrusionOk="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0"/>
            <p:cNvSpPr/>
            <p:nvPr/>
          </p:nvSpPr>
          <p:spPr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l" t="t" r="r" b="b"/>
              <a:pathLst>
                <a:path w="125" h="74" extrusionOk="0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0"/>
            <p:cNvSpPr/>
            <p:nvPr/>
          </p:nvSpPr>
          <p:spPr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l" t="t" r="r" b="b"/>
              <a:pathLst>
                <a:path w="1155" h="1440" extrusionOk="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0"/>
            <p:cNvSpPr/>
            <p:nvPr/>
          </p:nvSpPr>
          <p:spPr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0"/>
            <p:cNvSpPr/>
            <p:nvPr/>
          </p:nvSpPr>
          <p:spPr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l" t="t" r="r" b="b"/>
              <a:pathLst>
                <a:path w="1160" h="1441" extrusionOk="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0"/>
            <p:cNvSpPr/>
            <p:nvPr/>
          </p:nvSpPr>
          <p:spPr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l" t="t" r="r" b="b"/>
              <a:pathLst>
                <a:path w="1137" h="1440" extrusionOk="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0"/>
            <p:cNvSpPr/>
            <p:nvPr/>
          </p:nvSpPr>
          <p:spPr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l" t="t" r="r" b="b"/>
              <a:pathLst>
                <a:path w="1058" h="1439" extrusionOk="0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0"/>
            <p:cNvSpPr/>
            <p:nvPr/>
          </p:nvSpPr>
          <p:spPr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l" t="t" r="r" b="b"/>
              <a:pathLst>
                <a:path w="718" h="575" extrusionOk="0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0"/>
            <p:cNvSpPr/>
            <p:nvPr/>
          </p:nvSpPr>
          <p:spPr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l" t="t" r="r" b="b"/>
              <a:pathLst>
                <a:path w="620" h="536" extrusionOk="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0"/>
            <p:cNvSpPr/>
            <p:nvPr/>
          </p:nvSpPr>
          <p:spPr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l" t="t" r="r" b="b"/>
              <a:pathLst>
                <a:path w="455" h="285" extrusionOk="0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0"/>
            <p:cNvSpPr/>
            <p:nvPr/>
          </p:nvSpPr>
          <p:spPr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l" t="t" r="r" b="b"/>
              <a:pathLst>
                <a:path w="188" h="112" extrusionOk="0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0"/>
          <p:cNvGrpSpPr/>
          <p:nvPr/>
        </p:nvGrpSpPr>
        <p:grpSpPr>
          <a:xfrm>
            <a:off x="2003152" y="1423780"/>
            <a:ext cx="10618014" cy="5373520"/>
            <a:chOff x="1669293" y="1186483"/>
            <a:chExt cx="8848345" cy="4477933"/>
          </a:xfrm>
        </p:grpSpPr>
        <p:sp>
          <p:nvSpPr>
            <p:cNvPr id="43" name="Google Shape;43;p20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0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0"/>
          <p:cNvSpPr txBox="1">
            <a:spLocks noGrp="1"/>
          </p:cNvSpPr>
          <p:nvPr>
            <p:ph type="ctrTitle"/>
          </p:nvPr>
        </p:nvSpPr>
        <p:spPr>
          <a:xfrm>
            <a:off x="2111084" y="2490605"/>
            <a:ext cx="10415898" cy="209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6480"/>
              <a:buFont typeface="Calibri"/>
              <a:buNone/>
              <a:defRPr sz="648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subTitle" idx="1"/>
          </p:nvPr>
        </p:nvSpPr>
        <p:spPr>
          <a:xfrm>
            <a:off x="2111085" y="4687520"/>
            <a:ext cx="10408112" cy="1587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376"/>
              <a:buNone/>
              <a:defRPr sz="2160" b="0">
                <a:solidFill>
                  <a:srgbClr val="FFFEFF"/>
                </a:solidFill>
              </a:defRPr>
            </a:lvl1pPr>
            <a:lvl2pPr lvl="1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376"/>
              <a:buNone/>
              <a:defRPr sz="2160"/>
            </a:lvl2pPr>
            <a:lvl3pPr lvl="2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376"/>
              <a:buNone/>
              <a:defRPr sz="2160"/>
            </a:lvl3pPr>
            <a:lvl4pPr lvl="3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/>
            </a:lvl4pPr>
            <a:lvl5pPr lvl="4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/>
            </a:lvl5pPr>
            <a:lvl6pPr lvl="5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/>
            </a:lvl6pPr>
            <a:lvl7pPr lvl="6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/>
            </a:lvl7pPr>
            <a:lvl8pPr lvl="7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/>
            </a:lvl8pPr>
            <a:lvl9pPr lvl="8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2112"/>
              <a:buNone/>
              <a:defRPr sz="1920"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21"/>
          <p:cNvGrpSpPr/>
          <p:nvPr/>
        </p:nvGrpSpPr>
        <p:grpSpPr>
          <a:xfrm>
            <a:off x="-501016" y="0"/>
            <a:ext cx="15100937" cy="8223886"/>
            <a:chOff x="-417513" y="0"/>
            <a:chExt cx="12584114" cy="6853238"/>
          </a:xfrm>
        </p:grpSpPr>
        <p:sp>
          <p:nvSpPr>
            <p:cNvPr id="53" name="Google Shape;53;p21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1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1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1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1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1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1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1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1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1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1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1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1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1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1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1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1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1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1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1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1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1"/>
          <p:cNvGrpSpPr/>
          <p:nvPr/>
        </p:nvGrpSpPr>
        <p:grpSpPr>
          <a:xfrm>
            <a:off x="960173" y="2039507"/>
            <a:ext cx="4409371" cy="4164505"/>
            <a:chOff x="697883" y="1816768"/>
            <a:chExt cx="3674476" cy="3470421"/>
          </a:xfrm>
        </p:grpSpPr>
        <p:sp>
          <p:nvSpPr>
            <p:cNvPr id="75" name="Google Shape;75;p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1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21"/>
          <p:cNvSpPr txBox="1">
            <a:spLocks noGrp="1"/>
          </p:cNvSpPr>
          <p:nvPr>
            <p:ph type="title"/>
          </p:nvPr>
        </p:nvSpPr>
        <p:spPr>
          <a:xfrm>
            <a:off x="1066358" y="2819910"/>
            <a:ext cx="4198775" cy="2947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8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body" idx="1"/>
          </p:nvPr>
        </p:nvSpPr>
        <p:spPr>
          <a:xfrm>
            <a:off x="6142137" y="963823"/>
            <a:ext cx="7538248" cy="6298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1069394" y="2830070"/>
            <a:ext cx="4198400" cy="2947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marR="0"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6521979" y="953663"/>
            <a:ext cx="7140043" cy="6308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9476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376"/>
              <a:buFont typeface="Noto Sans Symbols"/>
              <a:buChar char="▪"/>
              <a:defRPr sz="216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62712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112"/>
              <a:buFont typeface="Noto Sans Symbols"/>
              <a:buChar char="▪"/>
              <a:defRPr sz="192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45947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48"/>
              <a:buFont typeface="Noto Sans Symbols"/>
              <a:buChar char="▪"/>
              <a:defRPr sz="1679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29183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84"/>
              <a:buFont typeface="Noto Sans Symbols"/>
              <a:buChar char="▪"/>
              <a:defRPr sz="144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29183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84"/>
              <a:buFont typeface="Noto Sans Symbols"/>
              <a:buChar char="▪"/>
              <a:defRPr sz="144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29183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84"/>
              <a:buFont typeface="Noto Sans Symbols"/>
              <a:buChar char="▪"/>
              <a:defRPr sz="144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29183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84"/>
              <a:buFont typeface="Noto Sans Symbols"/>
              <a:buChar char="▪"/>
              <a:defRPr sz="144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29184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84"/>
              <a:buFont typeface="Noto Sans Symbols"/>
              <a:buChar char="▪"/>
              <a:defRPr sz="144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29184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584"/>
              <a:buFont typeface="Noto Sans Symbols"/>
              <a:buChar char="▪"/>
              <a:defRPr sz="144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dt" idx="10"/>
          </p:nvPr>
        </p:nvSpPr>
        <p:spPr>
          <a:xfrm>
            <a:off x="965606" y="384048"/>
            <a:ext cx="438912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" name="Google Shape;9;p12"/>
          <p:cNvSpPr txBox="1">
            <a:spLocks noGrp="1"/>
          </p:cNvSpPr>
          <p:nvPr>
            <p:ph type="ftr" idx="11"/>
          </p:nvPr>
        </p:nvSpPr>
        <p:spPr>
          <a:xfrm>
            <a:off x="965607" y="7472477"/>
            <a:ext cx="12706502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0" name="Google Shape;10;p12"/>
          <p:cNvSpPr txBox="1">
            <a:spLocks noGrp="1"/>
          </p:cNvSpPr>
          <p:nvPr>
            <p:ph type="sldNum" idx="12"/>
          </p:nvPr>
        </p:nvSpPr>
        <p:spPr>
          <a:xfrm>
            <a:off x="12563856" y="384048"/>
            <a:ext cx="1097280" cy="384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1"/>
          <p:cNvSpPr/>
          <p:nvPr/>
        </p:nvSpPr>
        <p:spPr>
          <a:xfrm>
            <a:off x="6244709" y="166449"/>
            <a:ext cx="7627382" cy="1870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900"/>
              <a:buFont typeface="Arial Black"/>
              <a:buNone/>
            </a:pPr>
            <a:r>
              <a:rPr lang="en-US" sz="3900" b="0" i="0" u="none" strike="noStrike" cap="none">
                <a:solidFill>
                  <a:srgbClr val="1F1E1E"/>
                </a:solidFill>
                <a:latin typeface="Arial Black"/>
                <a:ea typeface="Arial Black"/>
                <a:cs typeface="Arial Black"/>
                <a:sym typeface="Arial Black"/>
              </a:rPr>
              <a:t>Análisis de Riesgos Reputacionales en el Sector Retail – Caso Aplicado</a:t>
            </a:r>
            <a:endParaRPr sz="3900" b="0" i="0" u="none" strike="noStrike" cap="none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47" name="Google Shape;347;p1"/>
          <p:cNvSpPr/>
          <p:nvPr/>
        </p:nvSpPr>
        <p:spPr>
          <a:xfrm>
            <a:off x="6244659" y="3214843"/>
            <a:ext cx="7627500" cy="14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100"/>
              <a:buFont typeface="Arial"/>
              <a:buNone/>
            </a:pPr>
            <a:r>
              <a:rPr lang="en-US" sz="3100" b="0" i="0" u="none" strike="noStrike" cap="none">
                <a:solidFill>
                  <a:srgbClr val="1F1E1E"/>
                </a:solidFill>
                <a:latin typeface="Arial"/>
                <a:ea typeface="Arial"/>
                <a:cs typeface="Arial"/>
                <a:sym typeface="Arial"/>
              </a:rPr>
              <a:t>Una exploración basada en agrupamiento temático y patrones de interacción</a:t>
            </a:r>
            <a:endParaRPr sz="3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1"/>
          <p:cNvSpPr/>
          <p:nvPr/>
        </p:nvSpPr>
        <p:spPr>
          <a:xfrm>
            <a:off x="6244659" y="4711450"/>
            <a:ext cx="76275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None/>
            </a:pPr>
            <a:r>
              <a:rPr lang="en-US" sz="1450" b="0" i="0" u="none" strike="noStrike" cap="none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Ricardo Uculmana Quispe | Julio 2025</a:t>
            </a:r>
            <a:endParaRPr sz="145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9" name="Google Shape;349;p1"/>
          <p:cNvPicPr preferRelativeResize="0"/>
          <p:nvPr/>
        </p:nvPicPr>
        <p:blipFill rotWithShape="1">
          <a:blip r:embed="rId4">
            <a:alphaModFix/>
          </a:blip>
          <a:srcRect t="2239" b="11689"/>
          <a:stretch/>
        </p:blipFill>
        <p:spPr>
          <a:xfrm>
            <a:off x="6043056" y="5400339"/>
            <a:ext cx="2544287" cy="2574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1"/>
          <p:cNvPicPr preferRelativeResize="0"/>
          <p:nvPr/>
        </p:nvPicPr>
        <p:blipFill rotWithShape="1">
          <a:blip r:embed="rId5">
            <a:alphaModFix/>
          </a:blip>
          <a:srcRect l="5577" t="1082" r="4320" b="9214"/>
          <a:stretch/>
        </p:blipFill>
        <p:spPr>
          <a:xfrm>
            <a:off x="8861425" y="5381624"/>
            <a:ext cx="2261710" cy="2611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Google Shape;455;p10"/>
          <p:cNvGrpSpPr/>
          <p:nvPr/>
        </p:nvGrpSpPr>
        <p:grpSpPr>
          <a:xfrm>
            <a:off x="1739661" y="163717"/>
            <a:ext cx="11151076" cy="7902163"/>
            <a:chOff x="1106754" y="2353"/>
            <a:chExt cx="11151076" cy="7902163"/>
          </a:xfrm>
        </p:grpSpPr>
        <p:sp>
          <p:nvSpPr>
            <p:cNvPr id="456" name="Google Shape;456;p10"/>
            <p:cNvSpPr/>
            <p:nvPr/>
          </p:nvSpPr>
          <p:spPr>
            <a:xfrm>
              <a:off x="2965267" y="931610"/>
              <a:ext cx="3484711" cy="2324302"/>
            </a:xfrm>
            <a:prstGeom prst="rect">
              <a:avLst/>
            </a:prstGeom>
            <a:solidFill>
              <a:srgbClr val="FBCBCA">
                <a:alpha val="89803"/>
              </a:srgbClr>
            </a:solidFill>
            <a:ln w="15875" cap="flat" cmpd="sng">
              <a:solidFill>
                <a:srgbClr val="FBCBCA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0"/>
            <p:cNvSpPr txBox="1"/>
            <p:nvPr/>
          </p:nvSpPr>
          <p:spPr>
            <a:xfrm>
              <a:off x="3522821" y="931610"/>
              <a:ext cx="2927157" cy="2324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92000" rIns="192000" bIns="192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2700"/>
                <a:buFont typeface="Arial"/>
                <a:buNone/>
              </a:pPr>
              <a:r>
                <a:rPr lang="en-US" sz="270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Cada clúster tiene picos de publicación y engagement únicos</a:t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0"/>
            <p:cNvSpPr/>
            <p:nvPr/>
          </p:nvSpPr>
          <p:spPr>
            <a:xfrm>
              <a:off x="2965267" y="3255912"/>
              <a:ext cx="3484711" cy="2324302"/>
            </a:xfrm>
            <a:prstGeom prst="rect">
              <a:avLst/>
            </a:prstGeom>
            <a:solidFill>
              <a:srgbClr val="FBCBCA">
                <a:alpha val="89803"/>
              </a:srgbClr>
            </a:solidFill>
            <a:ln w="15875" cap="flat" cmpd="sng">
              <a:solidFill>
                <a:srgbClr val="FBCBCA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0"/>
            <p:cNvSpPr txBox="1"/>
            <p:nvPr/>
          </p:nvSpPr>
          <p:spPr>
            <a:xfrm>
              <a:off x="3522821" y="3255912"/>
              <a:ext cx="2927157" cy="2324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92000" rIns="192000" bIns="192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2700"/>
                <a:buFont typeface="Arial"/>
                <a:buNone/>
              </a:pPr>
              <a:r>
                <a:rPr lang="en-US" sz="270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Los tipos de contenido influyen en el tipo de interacción generada</a:t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0"/>
            <p:cNvSpPr/>
            <p:nvPr/>
          </p:nvSpPr>
          <p:spPr>
            <a:xfrm>
              <a:off x="2965267" y="5580214"/>
              <a:ext cx="3484711" cy="2324302"/>
            </a:xfrm>
            <a:prstGeom prst="rect">
              <a:avLst/>
            </a:prstGeom>
            <a:solidFill>
              <a:srgbClr val="FBCBCA">
                <a:alpha val="89803"/>
              </a:srgbClr>
            </a:solidFill>
            <a:ln w="15875" cap="flat" cmpd="sng">
              <a:solidFill>
                <a:srgbClr val="FBCBCA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0"/>
            <p:cNvSpPr txBox="1"/>
            <p:nvPr/>
          </p:nvSpPr>
          <p:spPr>
            <a:xfrm>
              <a:off x="3522821" y="5580214"/>
              <a:ext cx="2927157" cy="2324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92000" rIns="192000" bIns="192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2700"/>
                <a:buFont typeface="Arial"/>
                <a:buNone/>
              </a:pPr>
              <a:r>
                <a:rPr lang="en-US" sz="270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Días y horarios tienen un impacto significativo según la temática.</a:t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0"/>
            <p:cNvSpPr/>
            <p:nvPr/>
          </p:nvSpPr>
          <p:spPr>
            <a:xfrm>
              <a:off x="1106754" y="2353"/>
              <a:ext cx="2323140" cy="2323140"/>
            </a:xfrm>
            <a:prstGeom prst="ellipse">
              <a:avLst/>
            </a:prstGeom>
            <a:solidFill>
              <a:srgbClr val="F81B00"/>
            </a:solidFill>
            <a:ln w="158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0"/>
            <p:cNvSpPr txBox="1"/>
            <p:nvPr/>
          </p:nvSpPr>
          <p:spPr>
            <a:xfrm>
              <a:off x="1446970" y="342569"/>
              <a:ext cx="1642708" cy="16427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Arial Black"/>
                <a:buNone/>
              </a:pPr>
              <a:r>
                <a:rPr lang="en-US" sz="16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Insights clave</a:t>
              </a:r>
              <a:endParaRPr/>
            </a:p>
          </p:txBody>
        </p:sp>
        <p:sp>
          <p:nvSpPr>
            <p:cNvPr id="464" name="Google Shape;464;p10"/>
            <p:cNvSpPr/>
            <p:nvPr/>
          </p:nvSpPr>
          <p:spPr>
            <a:xfrm>
              <a:off x="8773119" y="931610"/>
              <a:ext cx="3484711" cy="2324302"/>
            </a:xfrm>
            <a:prstGeom prst="rect">
              <a:avLst/>
            </a:prstGeom>
            <a:solidFill>
              <a:srgbClr val="FBCBCA">
                <a:alpha val="89803"/>
              </a:srgbClr>
            </a:solidFill>
            <a:ln w="15875" cap="flat" cmpd="sng">
              <a:solidFill>
                <a:srgbClr val="FBCBCA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0"/>
            <p:cNvSpPr txBox="1"/>
            <p:nvPr/>
          </p:nvSpPr>
          <p:spPr>
            <a:xfrm>
              <a:off x="9330672" y="931610"/>
              <a:ext cx="2927157" cy="2324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92000" rIns="192000" bIns="192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2700"/>
                <a:buFont typeface="Arial"/>
                <a:buNone/>
              </a:pPr>
              <a:r>
                <a:rPr lang="en-US" sz="270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Diseñar campañas diferenciadas por clúster y medio.</a:t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0"/>
            <p:cNvSpPr/>
            <p:nvPr/>
          </p:nvSpPr>
          <p:spPr>
            <a:xfrm>
              <a:off x="8773119" y="3255912"/>
              <a:ext cx="3484711" cy="2324302"/>
            </a:xfrm>
            <a:prstGeom prst="rect">
              <a:avLst/>
            </a:prstGeom>
            <a:solidFill>
              <a:srgbClr val="FBCBCA">
                <a:alpha val="89803"/>
              </a:srgbClr>
            </a:solidFill>
            <a:ln w="15875" cap="flat" cmpd="sng">
              <a:solidFill>
                <a:srgbClr val="FBCBCA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0"/>
            <p:cNvSpPr txBox="1"/>
            <p:nvPr/>
          </p:nvSpPr>
          <p:spPr>
            <a:xfrm>
              <a:off x="9330672" y="3255912"/>
              <a:ext cx="2927157" cy="2324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92000" rIns="192000" bIns="192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2700"/>
                <a:buFont typeface="Arial"/>
                <a:buNone/>
              </a:pPr>
              <a:r>
                <a:rPr lang="en-US" sz="270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Priorizar videos en vivo y nativos para mayor difusión.</a:t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8773119" y="5580214"/>
              <a:ext cx="3484711" cy="2324302"/>
            </a:xfrm>
            <a:prstGeom prst="rect">
              <a:avLst/>
            </a:prstGeom>
            <a:solidFill>
              <a:srgbClr val="FBCBCA">
                <a:alpha val="89803"/>
              </a:srgbClr>
            </a:solidFill>
            <a:ln w="15875" cap="flat" cmpd="sng">
              <a:solidFill>
                <a:srgbClr val="FBCBCA">
                  <a:alpha val="89803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0"/>
            <p:cNvSpPr txBox="1"/>
            <p:nvPr/>
          </p:nvSpPr>
          <p:spPr>
            <a:xfrm>
              <a:off x="9330672" y="5580214"/>
              <a:ext cx="2927157" cy="2324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192000" rIns="192000" bIns="19200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2700"/>
                <a:buFont typeface="Arial"/>
                <a:buNone/>
              </a:pPr>
              <a:r>
                <a:rPr lang="en-US" sz="270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Sincronizar contenidos con días/horarios de mayor tráfico.</a:t>
              </a:r>
              <a:endParaRPr sz="2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6914606" y="2353"/>
              <a:ext cx="2350275" cy="2323140"/>
            </a:xfrm>
            <a:prstGeom prst="ellipse">
              <a:avLst/>
            </a:prstGeom>
            <a:solidFill>
              <a:srgbClr val="F81B00"/>
            </a:solidFill>
            <a:ln w="158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0"/>
            <p:cNvSpPr txBox="1"/>
            <p:nvPr/>
          </p:nvSpPr>
          <p:spPr>
            <a:xfrm>
              <a:off x="7258796" y="342569"/>
              <a:ext cx="1661895" cy="16427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 Black"/>
                <a:buNone/>
              </a:pPr>
              <a:r>
                <a:rPr lang="en-US" sz="12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Recomendaciones estrátegicas</a:t>
              </a:r>
              <a:endParaRPr sz="12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"/>
          <p:cNvSpPr/>
          <p:nvPr/>
        </p:nvSpPr>
        <p:spPr>
          <a:xfrm>
            <a:off x="6457117" y="2731294"/>
            <a:ext cx="2993350" cy="374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350"/>
              <a:buFont typeface="Arial"/>
              <a:buNone/>
            </a:pPr>
            <a:r>
              <a:rPr lang="en-US" sz="23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Problemática</a:t>
            </a:r>
            <a:r>
              <a:rPr lang="en-US" sz="23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3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"/>
          <p:cNvSpPr/>
          <p:nvPr/>
        </p:nvSpPr>
        <p:spPr>
          <a:xfrm>
            <a:off x="6457117" y="3219093"/>
            <a:ext cx="7202567" cy="30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El sector retail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está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expuesto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múltiples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riesgos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reputacionales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"/>
          <p:cNvSpPr/>
          <p:nvPr/>
        </p:nvSpPr>
        <p:spPr>
          <a:xfrm>
            <a:off x="6457117" y="3588663"/>
            <a:ext cx="7202567" cy="30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No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existe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un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flujo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eficiente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analizar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tendencias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medios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"/>
          <p:cNvSpPr/>
          <p:nvPr/>
        </p:nvSpPr>
        <p:spPr>
          <a:xfrm>
            <a:off x="6457117" y="3958233"/>
            <a:ext cx="7202567" cy="30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Esto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incrementa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tiempo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respuesta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ante crisis.</a:t>
            </a:r>
            <a:endParaRPr sz="14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"/>
          <p:cNvSpPr/>
          <p:nvPr/>
        </p:nvSpPr>
        <p:spPr>
          <a:xfrm>
            <a:off x="6457117" y="4875848"/>
            <a:ext cx="3264337" cy="374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2350"/>
              <a:buFont typeface="Arial"/>
              <a:buNone/>
            </a:pPr>
            <a:r>
              <a:rPr lang="en-US" sz="23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Objetivo del Análisis:</a:t>
            </a:r>
            <a:endParaRPr sz="2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"/>
          <p:cNvSpPr/>
          <p:nvPr/>
        </p:nvSpPr>
        <p:spPr>
          <a:xfrm>
            <a:off x="6457117" y="5363647"/>
            <a:ext cx="7202567" cy="30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Identificar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patrones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contenido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impactan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reputación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2"/>
          <p:cNvSpPr/>
          <p:nvPr/>
        </p:nvSpPr>
        <p:spPr>
          <a:xfrm>
            <a:off x="6457117" y="5733217"/>
            <a:ext cx="7202567" cy="30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Detectar riesgos por temáticas y clusters.</a:t>
            </a:r>
            <a:endParaRPr sz="1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2"/>
          <p:cNvSpPr/>
          <p:nvPr/>
        </p:nvSpPr>
        <p:spPr>
          <a:xfrm>
            <a:off x="6457117" y="6102787"/>
            <a:ext cx="7202567" cy="30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Proveer insights que orienten una estrategia proactiva de comunicación.</a:t>
            </a:r>
            <a:endParaRPr sz="1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6" name="Google Shape;36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4170" y="1406604"/>
            <a:ext cx="5406509" cy="5406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"/>
          <p:cNvSpPr/>
          <p:nvPr/>
        </p:nvSpPr>
        <p:spPr>
          <a:xfrm>
            <a:off x="379095" y="260628"/>
            <a:ext cx="3180636" cy="311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1950"/>
              <a:buFont typeface="Arial Black"/>
              <a:buNone/>
            </a:pPr>
            <a:r>
              <a:rPr lang="en-US" sz="1950">
                <a:solidFill>
                  <a:srgbClr val="1F1E1E"/>
                </a:solidFill>
                <a:latin typeface="Arial Black"/>
                <a:ea typeface="Arial Black"/>
                <a:cs typeface="Arial Black"/>
                <a:sym typeface="Arial Black"/>
              </a:rPr>
              <a:t>Diagrama Pipeline</a:t>
            </a:r>
            <a:endParaRPr sz="195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373" name="Google Shape;373;p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14183" y="260628"/>
            <a:ext cx="10002034" cy="7916589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"/>
          <p:cNvSpPr/>
          <p:nvPr/>
        </p:nvSpPr>
        <p:spPr>
          <a:xfrm>
            <a:off x="379095" y="11848267"/>
            <a:ext cx="13872210" cy="15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700"/>
              <a:buFont typeface="Sora Light"/>
              <a:buNone/>
            </a:pPr>
            <a:r>
              <a:rPr lang="en-US" sz="700">
                <a:solidFill>
                  <a:srgbClr val="3B3535"/>
                </a:solidFill>
                <a:latin typeface="Sora Light"/>
                <a:ea typeface="Sora Light"/>
                <a:cs typeface="Sora Light"/>
                <a:sym typeface="Sora Light"/>
              </a:rPr>
              <a:t>Se utilizaron técnicas de procesamiento de lenguaje natural (NLP) para analizar publicaciones en medios digitales y redes, agrupadas en clusters temáticos y luego analizadas por métricas de interacción.</a:t>
            </a:r>
            <a:endParaRPr sz="7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9" name="Google Shape;379;p4"/>
          <p:cNvGraphicFramePr/>
          <p:nvPr>
            <p:extLst>
              <p:ext uri="{D42A27DB-BD31-4B8C-83A1-F6EECF244321}">
                <p14:modId xmlns:p14="http://schemas.microsoft.com/office/powerpoint/2010/main" val="3036903453"/>
              </p:ext>
            </p:extLst>
          </p:nvPr>
        </p:nvGraphicFramePr>
        <p:xfrm>
          <a:off x="3937300" y="384048"/>
          <a:ext cx="10252050" cy="7461564"/>
        </p:xfrm>
        <a:graphic>
          <a:graphicData uri="http://schemas.openxmlformats.org/drawingml/2006/table">
            <a:tbl>
              <a:tblPr firstRow="1" bandRow="1">
                <a:noFill/>
                <a:tableStyleId>{2EF6C8C0-661C-4F26-BADE-EFBFDD79B931}</a:tableStyleId>
              </a:tblPr>
              <a:tblGrid>
                <a:gridCol w="341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17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00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Clúster</a:t>
                      </a:r>
                      <a:endParaRPr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Temática</a:t>
                      </a:r>
                      <a:endParaRPr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Riesgo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Reputacional</a:t>
                      </a:r>
                      <a:endParaRPr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39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C1</a:t>
                      </a:r>
                      <a:endParaRPr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Inseguridad ciudadana y asaltos</a:t>
                      </a:r>
                      <a:endParaRPr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Asaltos a empresas, percepción de inseguridad, afectación a marcas mencionadas</a:t>
                      </a:r>
                      <a:endParaRPr sz="2160" u="none" strike="noStrike" cap="none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9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C2</a:t>
                      </a:r>
                      <a:endParaRPr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Criminalidad urbana y conflictos sociales</a:t>
                      </a:r>
                      <a:endParaRPr sz="2160" u="none" strike="noStrike" cap="none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Vínculo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con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crimen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organizado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debilidad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institucional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impacto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imagen de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autoridades</a:t>
                      </a:r>
                      <a:endParaRPr sz="2160" u="none" strike="noStrike" cap="non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39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C3</a:t>
                      </a:r>
                      <a:endParaRPr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Accidentes y tragedias familiares</a:t>
                      </a:r>
                      <a:endParaRPr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Sensacionalismo mediático, exposición de víctimas, demanda de justicia social</a:t>
                      </a:r>
                      <a:endParaRPr sz="2160" u="none" strike="noStrike" cap="none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39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C4</a:t>
                      </a:r>
                      <a:endParaRPr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Emergencias urbanas y desastres</a:t>
                      </a:r>
                      <a:endParaRPr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Falta de prevención, cuestionamiento a la gestión pública, impacto mediático</a:t>
                      </a:r>
                      <a:endParaRPr sz="2160" u="none" strike="noStrike" cap="none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39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C5</a:t>
                      </a:r>
                      <a:endParaRPr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Deficiencias en infraestructura y fiscalización</a:t>
                      </a:r>
                      <a:endParaRPr sz="2160" u="none" strike="noStrike" cap="none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Riesgos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clausura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pérdida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de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confianza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sanciones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regulatorias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accidentes</a:t>
                      </a:r>
                      <a:r>
                        <a:rPr lang="en-US" sz="2160" u="none" strike="noStrike" cap="non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2160" u="none" strike="noStrike" cap="none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evitables</a:t>
                      </a:r>
                      <a:endParaRPr sz="2160" u="none" strike="noStrike" cap="non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80" name="Google Shape;380;p4"/>
          <p:cNvSpPr/>
          <p:nvPr/>
        </p:nvSpPr>
        <p:spPr>
          <a:xfrm>
            <a:off x="65434" y="3635669"/>
            <a:ext cx="3632725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err="1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Principales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cap="none" dirty="0" err="1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Halla</a:t>
            </a:r>
            <a:r>
              <a:rPr lang="en-US" sz="4400" dirty="0" err="1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zgos</a:t>
            </a:r>
            <a:endParaRPr sz="4400" b="0" cap="none" dirty="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"/>
          <p:cNvSpPr/>
          <p:nvPr/>
        </p:nvSpPr>
        <p:spPr>
          <a:xfrm>
            <a:off x="2648584" y="176202"/>
            <a:ext cx="9604376" cy="717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900"/>
              <a:buFont typeface="Arial Black"/>
              <a:buNone/>
            </a:pPr>
            <a:r>
              <a:rPr lang="en-US" sz="3900" b="1">
                <a:solidFill>
                  <a:srgbClr val="1F1E1E"/>
                </a:solidFill>
                <a:latin typeface="Arial Black"/>
                <a:ea typeface="Arial Black"/>
                <a:cs typeface="Arial Black"/>
                <a:sym typeface="Arial Black"/>
              </a:rPr>
              <a:t>Temporalidad de las Publicaciones</a:t>
            </a:r>
            <a:endParaRPr sz="3900" b="1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387" name="Google Shape;387;p5"/>
          <p:cNvGrpSpPr/>
          <p:nvPr/>
        </p:nvGrpSpPr>
        <p:grpSpPr>
          <a:xfrm>
            <a:off x="10578655" y="5588457"/>
            <a:ext cx="2870183" cy="2576046"/>
            <a:chOff x="4042576" y="3207801"/>
            <a:chExt cx="2668200" cy="1837539"/>
          </a:xfrm>
        </p:grpSpPr>
        <p:sp>
          <p:nvSpPr>
            <p:cNvPr id="388" name="Google Shape;388;p5"/>
            <p:cNvSpPr/>
            <p:nvPr/>
          </p:nvSpPr>
          <p:spPr>
            <a:xfrm>
              <a:off x="4042576" y="3207801"/>
              <a:ext cx="2668200" cy="23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3404"/>
                </a:lnSpc>
                <a:spcBef>
                  <a:spcPts val="0"/>
                </a:spcBef>
                <a:spcAft>
                  <a:spcPts val="0"/>
                </a:spcAft>
                <a:buClr>
                  <a:srgbClr val="1F1E1E"/>
                </a:buClr>
                <a:buSzPts val="2350"/>
                <a:buFont typeface="Arial"/>
                <a:buNone/>
              </a:pPr>
              <a:r>
                <a:rPr lang="en-US" sz="2350" b="1">
                  <a:solidFill>
                    <a:srgbClr val="1F1E1E"/>
                  </a:solidFill>
                  <a:latin typeface="Arial"/>
                  <a:ea typeface="Arial"/>
                  <a:cs typeface="Arial"/>
                  <a:sym typeface="Arial"/>
                </a:rPr>
                <a:t>Recomendación:</a:t>
              </a:r>
              <a:endParaRPr sz="235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4042576" y="3529140"/>
              <a:ext cx="2668200" cy="151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marR="0" lvl="0" indent="-285750" algn="l" rtl="0">
                <a:lnSpc>
                  <a:spcPct val="14687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Char char="•"/>
              </a:pPr>
              <a:r>
                <a:rPr lang="en-US" sz="1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Asegurar una distribución temporal más equilibrada de las publicaciones analizadas para capturar patrones estratégicos y estacionales con mayor precisión.</a:t>
              </a:r>
              <a:endParaRPr sz="14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0" name="Google Shape;39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709" y="1370044"/>
            <a:ext cx="10038344" cy="58053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1" name="Google Shape;391;p5"/>
          <p:cNvGrpSpPr/>
          <p:nvPr/>
        </p:nvGrpSpPr>
        <p:grpSpPr>
          <a:xfrm>
            <a:off x="10578729" y="1015037"/>
            <a:ext cx="2891637" cy="4135181"/>
            <a:chOff x="10578729" y="1262467"/>
            <a:chExt cx="2891637" cy="4135181"/>
          </a:xfrm>
        </p:grpSpPr>
        <p:sp>
          <p:nvSpPr>
            <p:cNvPr id="392" name="Google Shape;392;p5"/>
            <p:cNvSpPr/>
            <p:nvPr/>
          </p:nvSpPr>
          <p:spPr>
            <a:xfrm>
              <a:off x="10578729" y="1826109"/>
              <a:ext cx="2870121" cy="35715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marR="0" lvl="0" indent="-28575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1450"/>
                <a:buFont typeface="Arial"/>
                <a:buChar char="•"/>
              </a:pPr>
              <a:r>
                <a:rPr lang="en-US" sz="145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Cinco de los seis clústeres presentan mayor volumen de publicaciones entre enero y marzo de 2025.</a:t>
              </a:r>
              <a:endParaRPr/>
            </a:p>
            <a:p>
              <a:pPr marL="285750" marR="0" lvl="0" indent="-28575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1450"/>
                <a:buFont typeface="Arial"/>
                <a:buChar char="•"/>
              </a:pPr>
              <a:r>
                <a:rPr lang="en-US" sz="145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 El clúster 1, además, alcanza picos entre marzo y mayo de 2025, y entre enero y febrero de 2024</a:t>
              </a:r>
              <a:endParaRPr/>
            </a:p>
            <a:p>
              <a:pPr marL="285750" marR="0" lvl="0" indent="-28575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50"/>
                <a:buFont typeface="Arial"/>
                <a:buChar char="•"/>
              </a:pPr>
              <a:r>
                <a:rPr lang="en-US" sz="145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El clúster 5 muestra una concentración destacada entre julio y agosto de 2024.</a:t>
              </a:r>
              <a:endParaRPr/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10600245" y="1262467"/>
              <a:ext cx="2870121" cy="3740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3404"/>
                </a:lnSpc>
                <a:spcBef>
                  <a:spcPts val="0"/>
                </a:spcBef>
                <a:spcAft>
                  <a:spcPts val="0"/>
                </a:spcAft>
                <a:buClr>
                  <a:srgbClr val="1F1E1E"/>
                </a:buClr>
                <a:buSzPts val="2350"/>
                <a:buFont typeface="Arial"/>
                <a:buNone/>
              </a:pPr>
              <a:r>
                <a:rPr lang="en-US" sz="2350" b="1">
                  <a:solidFill>
                    <a:srgbClr val="1F1E1E"/>
                  </a:solidFill>
                  <a:latin typeface="Arial"/>
                  <a:ea typeface="Arial"/>
                  <a:cs typeface="Arial"/>
                  <a:sym typeface="Arial"/>
                </a:rPr>
                <a:t>Insights:</a:t>
              </a:r>
              <a:endParaRPr sz="235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"/>
          <p:cNvSpPr/>
          <p:nvPr/>
        </p:nvSpPr>
        <p:spPr>
          <a:xfrm>
            <a:off x="10578729" y="1826110"/>
            <a:ext cx="2870121" cy="1799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Clúster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4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tiene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mayor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promedio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reacciones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Clúster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3 lo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sigue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cerca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Char char="•"/>
            </a:pPr>
            <a:r>
              <a:rPr lang="en-US" sz="145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Clúster</a:t>
            </a:r>
            <a:r>
              <a:rPr lang="en-US" sz="145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2 </a:t>
            </a:r>
            <a:r>
              <a:rPr lang="en-US" sz="145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destaca</a:t>
            </a:r>
            <a:r>
              <a:rPr lang="en-US" sz="145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5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shares, </a:t>
            </a:r>
            <a:r>
              <a:rPr lang="en-US" sz="145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acercándose</a:t>
            </a:r>
            <a:r>
              <a:rPr lang="en-US" sz="145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al </a:t>
            </a:r>
            <a:r>
              <a:rPr lang="en-US" sz="145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clúster</a:t>
            </a:r>
            <a:r>
              <a:rPr lang="en-US" sz="145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4</a:t>
            </a:r>
            <a:endParaRPr sz="14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6"/>
          <p:cNvSpPr/>
          <p:nvPr/>
        </p:nvSpPr>
        <p:spPr>
          <a:xfrm>
            <a:off x="10578728" y="1176406"/>
            <a:ext cx="2870121" cy="374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350"/>
              <a:buFont typeface="Arial"/>
              <a:buNone/>
            </a:pPr>
            <a:r>
              <a:rPr lang="en-US" sz="2350" b="1">
                <a:solidFill>
                  <a:srgbClr val="1F1E1E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 sz="235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6"/>
          <p:cNvSpPr/>
          <p:nvPr/>
        </p:nvSpPr>
        <p:spPr>
          <a:xfrm>
            <a:off x="10578727" y="4646404"/>
            <a:ext cx="2870121" cy="1799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Priorizar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monitoreo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activo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clusteres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con alto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impacto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50" dirty="0">
              <a:solidFill>
                <a:srgbClr val="3B353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Desarrollar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estrategias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específicas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para clusters con alto ratio de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difusión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"/>
          <p:cNvSpPr/>
          <p:nvPr/>
        </p:nvSpPr>
        <p:spPr>
          <a:xfrm>
            <a:off x="10578729" y="4029502"/>
            <a:ext cx="2870121" cy="374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350"/>
              <a:buFont typeface="Arial"/>
              <a:buNone/>
            </a:pPr>
            <a:r>
              <a:rPr lang="en-US" sz="2350" b="1" dirty="0" err="1">
                <a:solidFill>
                  <a:srgbClr val="1F1E1E"/>
                </a:solidFill>
                <a:latin typeface="Arial"/>
                <a:ea typeface="Arial"/>
                <a:cs typeface="Arial"/>
                <a:sym typeface="Arial"/>
              </a:rPr>
              <a:t>Recomendaciones</a:t>
            </a:r>
            <a:r>
              <a:rPr lang="en-US" sz="2350" b="1" dirty="0">
                <a:solidFill>
                  <a:srgbClr val="1F1E1E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35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4" name="Google Shape;404;p6"/>
          <p:cNvPicPr preferRelativeResize="0"/>
          <p:nvPr/>
        </p:nvPicPr>
        <p:blipFill rotWithShape="1">
          <a:blip r:embed="rId3">
            <a:alphaModFix/>
          </a:blip>
          <a:srcRect l="2213" t="2565" r="17431" b="10536"/>
          <a:stretch/>
        </p:blipFill>
        <p:spPr>
          <a:xfrm>
            <a:off x="585348" y="1430557"/>
            <a:ext cx="9237357" cy="5777065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6"/>
          <p:cNvSpPr/>
          <p:nvPr/>
        </p:nvSpPr>
        <p:spPr>
          <a:xfrm>
            <a:off x="2063389" y="243800"/>
            <a:ext cx="10503621" cy="805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900"/>
              <a:buFont typeface="Arial Black"/>
              <a:buNone/>
            </a:pPr>
            <a:r>
              <a:rPr lang="en-US" sz="3900">
                <a:solidFill>
                  <a:srgbClr val="1F1E1E"/>
                </a:solidFill>
                <a:latin typeface="Arial Black"/>
                <a:ea typeface="Arial Black"/>
                <a:cs typeface="Arial Black"/>
                <a:sym typeface="Arial Black"/>
              </a:rPr>
              <a:t>Engagement Promedio por Cluster</a:t>
            </a:r>
            <a:endParaRPr sz="390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7"/>
          <p:cNvSpPr/>
          <p:nvPr/>
        </p:nvSpPr>
        <p:spPr>
          <a:xfrm>
            <a:off x="2059949" y="375597"/>
            <a:ext cx="10171495" cy="606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900"/>
              <a:buFont typeface="Arial Black"/>
              <a:buNone/>
            </a:pPr>
            <a:r>
              <a:rPr lang="en-US" sz="3900">
                <a:solidFill>
                  <a:srgbClr val="1F1E1E"/>
                </a:solidFill>
                <a:latin typeface="Arial Black"/>
                <a:ea typeface="Arial Black"/>
                <a:cs typeface="Arial Black"/>
                <a:sym typeface="Arial Black"/>
              </a:rPr>
              <a:t>Interacción por Tipo de Contenido</a:t>
            </a:r>
            <a:endParaRPr sz="390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414" name="Google Shape;414;p7"/>
          <p:cNvGrpSpPr/>
          <p:nvPr/>
        </p:nvGrpSpPr>
        <p:grpSpPr>
          <a:xfrm>
            <a:off x="10466206" y="1952271"/>
            <a:ext cx="3582472" cy="2515790"/>
            <a:chOff x="6244709" y="3684151"/>
            <a:chExt cx="3582472" cy="2515790"/>
          </a:xfrm>
        </p:grpSpPr>
        <p:sp>
          <p:nvSpPr>
            <p:cNvPr id="415" name="Google Shape;415;p7"/>
            <p:cNvSpPr/>
            <p:nvPr/>
          </p:nvSpPr>
          <p:spPr>
            <a:xfrm>
              <a:off x="6244709" y="3684151"/>
              <a:ext cx="2993350" cy="3740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3404"/>
                </a:lnSpc>
                <a:spcBef>
                  <a:spcPts val="0"/>
                </a:spcBef>
                <a:spcAft>
                  <a:spcPts val="0"/>
                </a:spcAft>
                <a:buClr>
                  <a:srgbClr val="1F1E1E"/>
                </a:buClr>
                <a:buSzPts val="2350"/>
                <a:buFont typeface="Arial"/>
                <a:buNone/>
              </a:pPr>
              <a:r>
                <a:rPr lang="en-US" sz="2350">
                  <a:solidFill>
                    <a:srgbClr val="1F1E1E"/>
                  </a:solidFill>
                  <a:latin typeface="Arial"/>
                  <a:ea typeface="Arial"/>
                  <a:cs typeface="Arial"/>
                  <a:sym typeface="Arial"/>
                </a:rPr>
                <a:t>Insights clave:</a:t>
              </a:r>
              <a:endParaRPr sz="23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6244709" y="4247793"/>
              <a:ext cx="3582472" cy="6065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342900" marR="0" lvl="0" indent="-34290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1450"/>
                <a:buFont typeface="Arial"/>
                <a:buChar char="•"/>
              </a:pPr>
              <a:r>
                <a:rPr lang="en-US" sz="145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Los status lideran en cantidad de reacciones.</a:t>
              </a:r>
              <a:endParaRPr sz="14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6244709" y="4920615"/>
              <a:ext cx="3582472" cy="6065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342900" marR="0" lvl="0" indent="-34290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1450"/>
                <a:buFont typeface="Arial"/>
                <a:buChar char="•"/>
              </a:pPr>
              <a:r>
                <a:rPr lang="en-US" sz="145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Los comentarios destacan en links, embedded y native video.</a:t>
              </a:r>
              <a:endParaRPr sz="14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6244709" y="5593437"/>
              <a:ext cx="3582472" cy="6065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342900" marR="0" lvl="0" indent="-34290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1450"/>
                <a:buFont typeface="Arial"/>
                <a:buChar char="•"/>
              </a:pPr>
              <a:r>
                <a:rPr lang="en-US" sz="145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Shares son liderados por native y live videos.</a:t>
              </a:r>
              <a:endParaRPr sz="14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9" name="Google Shape;419;p7"/>
          <p:cNvGrpSpPr/>
          <p:nvPr/>
        </p:nvGrpSpPr>
        <p:grpSpPr>
          <a:xfrm>
            <a:off x="10466206" y="5019434"/>
            <a:ext cx="3582472" cy="2146221"/>
            <a:chOff x="10297239" y="3684151"/>
            <a:chExt cx="3582472" cy="2146221"/>
          </a:xfrm>
        </p:grpSpPr>
        <p:sp>
          <p:nvSpPr>
            <p:cNvPr id="420" name="Google Shape;420;p7"/>
            <p:cNvSpPr/>
            <p:nvPr/>
          </p:nvSpPr>
          <p:spPr>
            <a:xfrm>
              <a:off x="10297239" y="3684151"/>
              <a:ext cx="2993350" cy="3740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3404"/>
                </a:lnSpc>
                <a:spcBef>
                  <a:spcPts val="0"/>
                </a:spcBef>
                <a:spcAft>
                  <a:spcPts val="0"/>
                </a:spcAft>
                <a:buClr>
                  <a:srgbClr val="1F1E1E"/>
                </a:buClr>
                <a:buSzPts val="2350"/>
                <a:buFont typeface="Arial"/>
                <a:buNone/>
              </a:pPr>
              <a:r>
                <a:rPr lang="en-US" sz="2350">
                  <a:solidFill>
                    <a:srgbClr val="1F1E1E"/>
                  </a:solidFill>
                  <a:latin typeface="Arial"/>
                  <a:ea typeface="Arial"/>
                  <a:cs typeface="Arial"/>
                  <a:sym typeface="Arial"/>
                </a:rPr>
                <a:t>Recomendaciones:</a:t>
              </a:r>
              <a:endParaRPr sz="23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10297239" y="4247793"/>
              <a:ext cx="3582472" cy="6065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342900" marR="0" lvl="0" indent="-34290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1450"/>
                <a:buFont typeface="Arial"/>
                <a:buChar char="•"/>
              </a:pPr>
              <a:r>
                <a:rPr lang="en-US" sz="145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Aprovechar el formato de video para campañas de alto impacto.</a:t>
              </a:r>
              <a:endParaRPr sz="14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10297239" y="4920615"/>
              <a:ext cx="3582472" cy="9097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342900" marR="0" lvl="0" indent="-342900" algn="l" rtl="0">
                <a:lnSpc>
                  <a:spcPct val="162068"/>
                </a:lnSpc>
                <a:spcBef>
                  <a:spcPts val="0"/>
                </a:spcBef>
                <a:spcAft>
                  <a:spcPts val="0"/>
                </a:spcAft>
                <a:buClr>
                  <a:srgbClr val="3B3535"/>
                </a:buClr>
                <a:buSzPts val="1450"/>
                <a:buFont typeface="Arial"/>
                <a:buChar char="•"/>
              </a:pPr>
              <a:r>
                <a:rPr lang="en-US" sz="1450">
                  <a:solidFill>
                    <a:srgbClr val="3B3535"/>
                  </a:solidFill>
                  <a:latin typeface="Arial"/>
                  <a:ea typeface="Arial"/>
                  <a:cs typeface="Arial"/>
                  <a:sym typeface="Arial"/>
                </a:rPr>
                <a:t>Segmentar por tipo de cluster para definir el mejor formato de contenido.</a:t>
              </a:r>
              <a:endParaRPr sz="145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3" name="Google Shape;423;p7"/>
          <p:cNvPicPr preferRelativeResize="0"/>
          <p:nvPr/>
        </p:nvPicPr>
        <p:blipFill rotWithShape="1">
          <a:blip r:embed="rId3">
            <a:alphaModFix/>
          </a:blip>
          <a:srcRect l="1819" t="1396" r="30141" b="10367"/>
          <a:stretch/>
        </p:blipFill>
        <p:spPr>
          <a:xfrm>
            <a:off x="500002" y="1056595"/>
            <a:ext cx="9063545" cy="6797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8"/>
          <p:cNvSpPr/>
          <p:nvPr/>
        </p:nvSpPr>
        <p:spPr>
          <a:xfrm>
            <a:off x="875331" y="2552912"/>
            <a:ext cx="2870121" cy="1799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Lunes: alta interacción en clústeres 2, 5 y 3.</a:t>
            </a:r>
            <a:endParaRPr/>
          </a:p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Sábado: pico general en la mayoría de clústeres, excepto clúster 1.</a:t>
            </a:r>
            <a:endParaRPr/>
          </a:p>
          <a:p>
            <a:pPr marL="285750" marR="0" lvl="0" indent="-193675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</a:pPr>
            <a:endParaRPr sz="1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8"/>
          <p:cNvSpPr/>
          <p:nvPr/>
        </p:nvSpPr>
        <p:spPr>
          <a:xfrm>
            <a:off x="875330" y="1903208"/>
            <a:ext cx="2870121" cy="374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350"/>
              <a:buFont typeface="Arial"/>
              <a:buNone/>
            </a:pPr>
            <a:r>
              <a:rPr lang="en-US" sz="2350" b="1">
                <a:solidFill>
                  <a:srgbClr val="1F1E1E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 sz="235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8"/>
          <p:cNvSpPr/>
          <p:nvPr/>
        </p:nvSpPr>
        <p:spPr>
          <a:xfrm>
            <a:off x="875329" y="5405482"/>
            <a:ext cx="2870121" cy="1799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Calendarizar campañas según el día con mayor impacto por temática.</a:t>
            </a:r>
            <a:endParaRPr sz="1450">
              <a:solidFill>
                <a:srgbClr val="3B353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Preprogramar contenido clave para fines de semana</a:t>
            </a:r>
            <a:endParaRPr sz="14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8"/>
          <p:cNvSpPr/>
          <p:nvPr/>
        </p:nvSpPr>
        <p:spPr>
          <a:xfrm>
            <a:off x="875331" y="4799336"/>
            <a:ext cx="2870121" cy="374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350"/>
              <a:buFont typeface="Arial"/>
              <a:buNone/>
            </a:pPr>
            <a:r>
              <a:rPr lang="en-US" sz="2350" b="1">
                <a:solidFill>
                  <a:srgbClr val="1F1E1E"/>
                </a:solidFill>
                <a:latin typeface="Arial"/>
                <a:ea typeface="Arial"/>
                <a:cs typeface="Arial"/>
                <a:sym typeface="Arial"/>
              </a:rPr>
              <a:t>Recomendaciones:</a:t>
            </a:r>
            <a:endParaRPr sz="235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8"/>
          <p:cNvSpPr/>
          <p:nvPr/>
        </p:nvSpPr>
        <p:spPr>
          <a:xfrm>
            <a:off x="3200221" y="299594"/>
            <a:ext cx="8229957" cy="623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3900"/>
              <a:buFont typeface="Arial Black"/>
              <a:buNone/>
            </a:pPr>
            <a:r>
              <a:rPr lang="en-US" sz="3900">
                <a:solidFill>
                  <a:srgbClr val="1F1E1E"/>
                </a:solidFill>
                <a:latin typeface="Arial Black"/>
                <a:ea typeface="Arial Black"/>
                <a:cs typeface="Arial Black"/>
                <a:sym typeface="Arial Black"/>
              </a:rPr>
              <a:t>Interacción Semanal por Cluster</a:t>
            </a:r>
            <a:endParaRPr sz="390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435" name="Google Shape;435;p8"/>
          <p:cNvPicPr preferRelativeResize="0"/>
          <p:nvPr/>
        </p:nvPicPr>
        <p:blipFill rotWithShape="1">
          <a:blip r:embed="rId3">
            <a:alphaModFix/>
          </a:blip>
          <a:srcRect l="2202" t="2957" r="4801" b="3886"/>
          <a:stretch/>
        </p:blipFill>
        <p:spPr>
          <a:xfrm>
            <a:off x="4396173" y="1622445"/>
            <a:ext cx="9882519" cy="5725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9"/>
          <p:cNvSpPr/>
          <p:nvPr/>
        </p:nvSpPr>
        <p:spPr>
          <a:xfrm>
            <a:off x="875331" y="1675562"/>
            <a:ext cx="2870121" cy="2337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Madrugada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Destacan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los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clusteres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3 y 4.</a:t>
            </a:r>
            <a:endParaRPr dirty="0"/>
          </a:p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Mañana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Ligero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liderazgo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clúster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5.</a:t>
            </a:r>
            <a:endParaRPr dirty="0"/>
          </a:p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Tarde y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Noche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: Pico de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Interacción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especialmente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de los </a:t>
            </a:r>
            <a:r>
              <a:rPr lang="en-US" sz="1450" dirty="0" err="1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clúster</a:t>
            </a:r>
            <a:r>
              <a:rPr lang="en-US" sz="1450" dirty="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 4 y 5.</a:t>
            </a:r>
            <a:endParaRPr dirty="0"/>
          </a:p>
          <a:p>
            <a:pPr marL="285750" marR="0" lvl="0" indent="-193675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</a:pPr>
            <a:endParaRPr sz="145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9"/>
          <p:cNvSpPr/>
          <p:nvPr/>
        </p:nvSpPr>
        <p:spPr>
          <a:xfrm>
            <a:off x="875330" y="1150648"/>
            <a:ext cx="2870121" cy="374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350"/>
              <a:buFont typeface="Arial"/>
              <a:buNone/>
            </a:pPr>
            <a:r>
              <a:rPr lang="en-US" sz="2350" b="1">
                <a:solidFill>
                  <a:srgbClr val="1F1E1E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 sz="235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9"/>
          <p:cNvSpPr/>
          <p:nvPr/>
        </p:nvSpPr>
        <p:spPr>
          <a:xfrm>
            <a:off x="875329" y="5405481"/>
            <a:ext cx="2870121" cy="2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Publicar contenido crítico en horario de 12pm a 6pm.</a:t>
            </a:r>
            <a:endParaRPr/>
          </a:p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Evaluar acciones nocturnas para temáticas del clúster 4.</a:t>
            </a:r>
            <a:endParaRPr/>
          </a:p>
          <a:p>
            <a:pPr marL="285750" marR="0" lvl="0" indent="-285750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3B3535"/>
              </a:buClr>
              <a:buSzPts val="1450"/>
              <a:buFont typeface="Arial"/>
              <a:buChar char="•"/>
            </a:pPr>
            <a:r>
              <a:rPr lang="en-US" sz="1450">
                <a:solidFill>
                  <a:srgbClr val="3B3535"/>
                </a:solidFill>
                <a:latin typeface="Arial"/>
                <a:ea typeface="Arial"/>
                <a:cs typeface="Arial"/>
                <a:sym typeface="Arial"/>
              </a:rPr>
              <a:t>Sincronizar campañas multiformato con horarios de mayor visibilidad.</a:t>
            </a:r>
            <a:endParaRPr/>
          </a:p>
          <a:p>
            <a:pPr marL="285750" marR="0" lvl="0" indent="-193675" algn="l" rtl="0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Arial"/>
              <a:buNone/>
            </a:pPr>
            <a:endParaRPr sz="1450">
              <a:solidFill>
                <a:srgbClr val="3B35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9"/>
          <p:cNvSpPr/>
          <p:nvPr/>
        </p:nvSpPr>
        <p:spPr>
          <a:xfrm>
            <a:off x="875331" y="4756304"/>
            <a:ext cx="2870121" cy="374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1F1E1E"/>
              </a:buClr>
              <a:buSzPts val="2350"/>
              <a:buFont typeface="Arial"/>
              <a:buNone/>
            </a:pPr>
            <a:r>
              <a:rPr lang="en-US" sz="2350" b="1">
                <a:solidFill>
                  <a:srgbClr val="1F1E1E"/>
                </a:solidFill>
                <a:latin typeface="Arial"/>
                <a:ea typeface="Arial"/>
                <a:cs typeface="Arial"/>
                <a:sym typeface="Arial"/>
              </a:rPr>
              <a:t>Recomendaciones:</a:t>
            </a:r>
            <a:endParaRPr sz="235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9"/>
          <p:cNvSpPr/>
          <p:nvPr/>
        </p:nvSpPr>
        <p:spPr>
          <a:xfrm>
            <a:off x="3512193" y="170462"/>
            <a:ext cx="8229957" cy="623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Arial Black"/>
              <a:buNone/>
            </a:pPr>
            <a:r>
              <a:rPr lang="en-US" sz="39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Rango horario de interacciones</a:t>
            </a:r>
            <a:endParaRPr sz="390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449" name="Google Shape;449;p9"/>
          <p:cNvPicPr preferRelativeResize="0"/>
          <p:nvPr/>
        </p:nvPicPr>
        <p:blipFill rotWithShape="1">
          <a:blip r:embed="rId3">
            <a:alphaModFix/>
          </a:blip>
          <a:srcRect l="1864" t="1691" r="16491" b="6513"/>
          <a:stretch/>
        </p:blipFill>
        <p:spPr>
          <a:xfrm>
            <a:off x="4371132" y="1312434"/>
            <a:ext cx="9990327" cy="6495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rgbClr val="000000"/>
      </a:dk1>
      <a:lt1>
        <a:srgbClr val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604</Words>
  <Application>Microsoft Office PowerPoint</Application>
  <PresentationFormat>Personalizado</PresentationFormat>
  <Paragraphs>86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Sora Light</vt:lpstr>
      <vt:lpstr>Noto Sans Symbols</vt:lpstr>
      <vt:lpstr>Calibri</vt:lpstr>
      <vt:lpstr>Rockwell</vt:lpstr>
      <vt:lpstr>Atlas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Ricardo Uculmana Quispe</cp:lastModifiedBy>
  <cp:revision>2</cp:revision>
  <dcterms:created xsi:type="dcterms:W3CDTF">2025-07-29T21:05:27Z</dcterms:created>
  <dcterms:modified xsi:type="dcterms:W3CDTF">2025-08-24T01:53:31Z</dcterms:modified>
</cp:coreProperties>
</file>